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1" r:id="rId5"/>
    <p:sldId id="262" r:id="rId6"/>
    <p:sldId id="263" r:id="rId7"/>
    <p:sldId id="264" r:id="rId8"/>
    <p:sldId id="265" r:id="rId9"/>
    <p:sldId id="266" r:id="rId10"/>
    <p:sldId id="267" r:id="rId11"/>
    <p:sldId id="270" r:id="rId12"/>
    <p:sldId id="272" r:id="rId13"/>
    <p:sldId id="273"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F9A"/>
    <a:srgbClr val="0067B1"/>
    <a:srgbClr val="EC174F"/>
    <a:srgbClr val="276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63" autoAdjust="0"/>
  </p:normalViewPr>
  <p:slideViewPr>
    <p:cSldViewPr>
      <p:cViewPr varScale="1">
        <p:scale>
          <a:sx n="107" d="100"/>
          <a:sy n="107" d="100"/>
        </p:scale>
        <p:origin x="-10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A2BCF-31D9-43A3-8919-BFCA828B0D03}" type="datetimeFigureOut">
              <a:rPr lang="en-US" smtClean="0"/>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90F02-690E-48FC-A626-566C7FADB5BE}" type="slidenum">
              <a:rPr lang="en-US" smtClean="0"/>
              <a:t>‹#›</a:t>
            </a:fld>
            <a:endParaRPr lang="en-US"/>
          </a:p>
        </p:txBody>
      </p:sp>
    </p:spTree>
    <p:extLst>
      <p:ext uri="{BB962C8B-B14F-4D97-AF65-F5344CB8AC3E}">
        <p14:creationId xmlns:p14="http://schemas.microsoft.com/office/powerpoint/2010/main" val="405544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Female</a:t>
            </a:r>
            <a:r>
              <a:rPr lang="en-US" baseline="0" dirty="0" smtClean="0"/>
              <a:t> Ends have locking collars with Gaskets.  Unlock the collar and slide a male end into the female end.  The inside of both intake and exhaust pipes on the female end have gaskets that will seal to the male ends.  Once inserted, lock the collar to secure the two pipe sections.</a:t>
            </a:r>
          </a:p>
          <a:p>
            <a:endParaRPr lang="en-US" dirty="0"/>
          </a:p>
        </p:txBody>
      </p:sp>
      <p:sp>
        <p:nvSpPr>
          <p:cNvPr id="4" name="Slide Number Placeholder 3"/>
          <p:cNvSpPr>
            <a:spLocks noGrp="1"/>
          </p:cNvSpPr>
          <p:nvPr>
            <p:ph type="sldNum" sz="quarter" idx="10"/>
          </p:nvPr>
        </p:nvSpPr>
        <p:spPr/>
        <p:txBody>
          <a:bodyPr/>
          <a:lstStyle/>
          <a:p>
            <a:fld id="{44890F02-690E-48FC-A626-566C7FADB5BE}" type="slidenum">
              <a:rPr lang="en-US" smtClean="0"/>
              <a:t>12</a:t>
            </a:fld>
            <a:endParaRPr lang="en-US"/>
          </a:p>
        </p:txBody>
      </p:sp>
    </p:spTree>
    <p:extLst>
      <p:ext uri="{BB962C8B-B14F-4D97-AF65-F5344CB8AC3E}">
        <p14:creationId xmlns:p14="http://schemas.microsoft.com/office/powerpoint/2010/main" val="367305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F1DD7-0339-427F-ABB9-733DB7C4A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38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80066F-AF02-4394-8F23-DD04EE517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206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354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354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D7CFB-5B9B-4BCF-9CC0-8E5DE5E85E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6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F85DD-E341-47BB-83BA-D1E117E401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24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F83396-6542-4CAD-96F9-8F750437A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137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766085-5B95-4286-A5EF-C25FADDB56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1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1C52F8-B904-48F6-BEBF-C992984602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60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6A496-648D-460D-999F-522DA0338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09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F90FC4-3530-485F-8F19-AB33BCBDEE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52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87E1CC-5227-48F8-A0EF-6266EE120E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50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20B4E-2C07-4436-A5D0-3E08B9BE7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508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8" descr="2c_AWH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24788" y="6338888"/>
            <a:ext cx="1168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810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6096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467D933E-6B1F-459D-B86C-26E9FB29D37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80163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333333"/>
        </a:buClr>
        <a:buChar char="•"/>
        <a:defRPr sz="2000">
          <a:solidFill>
            <a:srgbClr val="5F5F5F"/>
          </a:solidFill>
          <a:latin typeface="+mn-lt"/>
          <a:ea typeface="+mn-ea"/>
          <a:cs typeface="+mn-cs"/>
        </a:defRPr>
      </a:lvl1pPr>
      <a:lvl2pPr marL="742950" indent="-285750" algn="l" rtl="0" eaLnBrk="0" fontAlgn="base" hangingPunct="0">
        <a:spcBef>
          <a:spcPct val="20000"/>
        </a:spcBef>
        <a:spcAft>
          <a:spcPct val="0"/>
        </a:spcAft>
        <a:buClr>
          <a:srgbClr val="333333"/>
        </a:buClr>
        <a:buChar char="–"/>
        <a:defRPr sz="2000">
          <a:solidFill>
            <a:srgbClr val="5F5F5F"/>
          </a:solidFill>
          <a:latin typeface="+mn-lt"/>
        </a:defRPr>
      </a:lvl2pPr>
      <a:lvl3pPr marL="1143000" indent="-228600" algn="l" rtl="0" eaLnBrk="0" fontAlgn="base" hangingPunct="0">
        <a:spcBef>
          <a:spcPct val="20000"/>
        </a:spcBef>
        <a:spcAft>
          <a:spcPct val="0"/>
        </a:spcAft>
        <a:buClr>
          <a:srgbClr val="333333"/>
        </a:buClr>
        <a:buChar char="•"/>
        <a:defRPr sz="2000">
          <a:solidFill>
            <a:srgbClr val="5F5F5F"/>
          </a:solidFill>
          <a:latin typeface="+mn-lt"/>
        </a:defRPr>
      </a:lvl3pPr>
      <a:lvl4pPr marL="1600200" indent="-228600" algn="l" rtl="0" eaLnBrk="0" fontAlgn="base" hangingPunct="0">
        <a:spcBef>
          <a:spcPct val="20000"/>
        </a:spcBef>
        <a:spcAft>
          <a:spcPct val="0"/>
        </a:spcAft>
        <a:buClr>
          <a:srgbClr val="333333"/>
        </a:buClr>
        <a:buChar char="–"/>
        <a:defRPr sz="2000">
          <a:solidFill>
            <a:srgbClr val="5F5F5F"/>
          </a:solidFill>
          <a:latin typeface="+mn-lt"/>
        </a:defRPr>
      </a:lvl4pPr>
      <a:lvl5pPr marL="2057400" indent="-228600" algn="l" rtl="0" eaLnBrk="0" fontAlgn="base" hangingPunct="0">
        <a:spcBef>
          <a:spcPct val="20000"/>
        </a:spcBef>
        <a:spcAft>
          <a:spcPct val="0"/>
        </a:spcAft>
        <a:buClr>
          <a:srgbClr val="333333"/>
        </a:buClr>
        <a:buChar char="»"/>
        <a:defRPr>
          <a:solidFill>
            <a:srgbClr val="5F5F5F"/>
          </a:solidFill>
          <a:latin typeface="+mn-lt"/>
        </a:defRPr>
      </a:lvl5pPr>
      <a:lvl6pPr marL="2514600" indent="-228600" algn="l" rtl="0" fontAlgn="base">
        <a:spcBef>
          <a:spcPct val="20000"/>
        </a:spcBef>
        <a:spcAft>
          <a:spcPct val="0"/>
        </a:spcAft>
        <a:buClr>
          <a:srgbClr val="333333"/>
        </a:buClr>
        <a:buChar char="»"/>
        <a:defRPr>
          <a:solidFill>
            <a:srgbClr val="5F5F5F"/>
          </a:solidFill>
          <a:latin typeface="+mn-lt"/>
        </a:defRPr>
      </a:lvl6pPr>
      <a:lvl7pPr marL="2971800" indent="-228600" algn="l" rtl="0" fontAlgn="base">
        <a:spcBef>
          <a:spcPct val="20000"/>
        </a:spcBef>
        <a:spcAft>
          <a:spcPct val="0"/>
        </a:spcAft>
        <a:buClr>
          <a:srgbClr val="333333"/>
        </a:buClr>
        <a:buChar char="»"/>
        <a:defRPr>
          <a:solidFill>
            <a:srgbClr val="5F5F5F"/>
          </a:solidFill>
          <a:latin typeface="+mn-lt"/>
        </a:defRPr>
      </a:lvl7pPr>
      <a:lvl8pPr marL="3429000" indent="-228600" algn="l" rtl="0" fontAlgn="base">
        <a:spcBef>
          <a:spcPct val="20000"/>
        </a:spcBef>
        <a:spcAft>
          <a:spcPct val="0"/>
        </a:spcAft>
        <a:buClr>
          <a:srgbClr val="333333"/>
        </a:buClr>
        <a:buChar char="»"/>
        <a:defRPr>
          <a:solidFill>
            <a:srgbClr val="5F5F5F"/>
          </a:solidFill>
          <a:latin typeface="+mn-lt"/>
        </a:defRPr>
      </a:lvl8pPr>
      <a:lvl9pPr marL="3886200" indent="-228600" algn="l" rtl="0" fontAlgn="base">
        <a:spcBef>
          <a:spcPct val="20000"/>
        </a:spcBef>
        <a:spcAft>
          <a:spcPct val="0"/>
        </a:spcAft>
        <a:buClr>
          <a:srgbClr val="333333"/>
        </a:buClr>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s://vimeo.com/hotwateru/review/150950178/06bb8f84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7AME027_PP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306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Gas Conversion</a:t>
            </a:r>
          </a:p>
        </p:txBody>
      </p:sp>
      <p:sp>
        <p:nvSpPr>
          <p:cNvPr id="3" name="Content Placeholder 2"/>
          <p:cNvSpPr>
            <a:spLocks noGrp="1"/>
          </p:cNvSpPr>
          <p:nvPr>
            <p:ph idx="1"/>
          </p:nvPr>
        </p:nvSpPr>
        <p:spPr/>
        <p:txBody>
          <a:bodyPr/>
          <a:lstStyle/>
          <a:p>
            <a:r>
              <a:rPr lang="en-US" dirty="0"/>
              <a:t>Reduce Distributor inventory complexity by 50%</a:t>
            </a:r>
          </a:p>
          <a:p>
            <a:r>
              <a:rPr lang="en-US" dirty="0"/>
              <a:t>“Small, Medium, Large”</a:t>
            </a:r>
          </a:p>
          <a:p>
            <a:r>
              <a:rPr lang="en-US" dirty="0"/>
              <a:t>Reduce mistakes</a:t>
            </a:r>
          </a:p>
          <a:p>
            <a:r>
              <a:rPr lang="en-US" dirty="0"/>
              <a:t>Increase product availability</a:t>
            </a:r>
          </a:p>
          <a:p>
            <a:r>
              <a:rPr lang="en-US" dirty="0"/>
              <a:t>Reduce slow moving inventory</a:t>
            </a:r>
          </a:p>
          <a:p>
            <a:r>
              <a:rPr lang="en-US" dirty="0"/>
              <a:t>Circulation of Capital</a:t>
            </a:r>
          </a:p>
          <a:p>
            <a:endParaRPr lang="en-US" dirty="0"/>
          </a:p>
        </p:txBody>
      </p:sp>
      <p:pic>
        <p:nvPicPr>
          <p:cNvPr id="12"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6875" l="8796" r="93056"/>
                    </a14:imgEffect>
                  </a14:imgLayer>
                </a14:imgProps>
              </a:ext>
              <a:ext uri="{28A0092B-C50C-407E-A947-70E740481C1C}">
                <a14:useLocalDpi xmlns:a14="http://schemas.microsoft.com/office/drawing/2010/main" val="0"/>
              </a:ext>
            </a:extLst>
          </a:blip>
          <a:srcRect/>
          <a:stretch>
            <a:fillRect/>
          </a:stretch>
        </p:blipFill>
        <p:spPr bwMode="auto">
          <a:xfrm>
            <a:off x="5904751" y="373380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30952" y="3834825"/>
            <a:ext cx="1050288" cy="584775"/>
          </a:xfrm>
          <a:prstGeom prst="rect">
            <a:avLst/>
          </a:prstGeom>
          <a:noFill/>
        </p:spPr>
        <p:txBody>
          <a:bodyPr wrap="none" rtlCol="0">
            <a:spAutoFit/>
          </a:bodyPr>
          <a:lstStyle/>
          <a:p>
            <a:pPr algn="ctr"/>
            <a:r>
              <a:rPr lang="en-US" sz="1600" dirty="0" smtClean="0"/>
              <a:t>Purchase</a:t>
            </a:r>
          </a:p>
          <a:p>
            <a:pPr algn="ctr"/>
            <a:r>
              <a:rPr lang="en-US" sz="1600" dirty="0" smtClean="0"/>
              <a:t>Product</a:t>
            </a:r>
            <a:endParaRPr lang="en-US" sz="1600" dirty="0"/>
          </a:p>
        </p:txBody>
      </p:sp>
      <p:sp>
        <p:nvSpPr>
          <p:cNvPr id="14" name="TextBox 13"/>
          <p:cNvSpPr txBox="1"/>
          <p:nvPr/>
        </p:nvSpPr>
        <p:spPr>
          <a:xfrm>
            <a:off x="5610301" y="5777345"/>
            <a:ext cx="891591" cy="584775"/>
          </a:xfrm>
          <a:prstGeom prst="rect">
            <a:avLst/>
          </a:prstGeom>
          <a:noFill/>
        </p:spPr>
        <p:txBody>
          <a:bodyPr wrap="none" rtlCol="0">
            <a:spAutoFit/>
          </a:bodyPr>
          <a:lstStyle/>
          <a:p>
            <a:pPr algn="ctr"/>
            <a:r>
              <a:rPr lang="en-US" sz="1600" dirty="0" smtClean="0"/>
              <a:t>Sell</a:t>
            </a:r>
          </a:p>
          <a:p>
            <a:pPr algn="ctr"/>
            <a:r>
              <a:rPr lang="en-US" sz="1600" dirty="0" smtClean="0"/>
              <a:t>Product</a:t>
            </a:r>
            <a:endParaRPr lang="en-US" sz="1600" dirty="0"/>
          </a:p>
        </p:txBody>
      </p:sp>
      <p:pic>
        <p:nvPicPr>
          <p:cNvPr id="1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6875" l="8796" r="93056"/>
                    </a14:imgEffect>
                  </a14:imgLayer>
                </a14:imgProps>
              </a:ext>
              <a:ext uri="{28A0092B-C50C-407E-A947-70E740481C1C}">
                <a14:useLocalDpi xmlns:a14="http://schemas.microsoft.com/office/drawing/2010/main" val="0"/>
              </a:ext>
            </a:extLst>
          </a:blip>
          <a:srcRect/>
          <a:stretch>
            <a:fillRect/>
          </a:stretch>
        </p:blipFill>
        <p:spPr bwMode="auto">
          <a:xfrm rot="10800000">
            <a:off x="4152151" y="358140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657351" y="4783163"/>
            <a:ext cx="1029449" cy="338554"/>
          </a:xfrm>
          <a:prstGeom prst="rect">
            <a:avLst/>
          </a:prstGeom>
          <a:noFill/>
        </p:spPr>
        <p:txBody>
          <a:bodyPr wrap="none" rtlCol="0">
            <a:spAutoFit/>
          </a:bodyPr>
          <a:lstStyle/>
          <a:p>
            <a:pPr algn="ctr"/>
            <a:r>
              <a:rPr lang="en-US" sz="1600" dirty="0" smtClean="0"/>
              <a:t>Inventory</a:t>
            </a:r>
            <a:endParaRPr lang="en-US" sz="1600" dirty="0"/>
          </a:p>
        </p:txBody>
      </p:sp>
      <p:sp>
        <p:nvSpPr>
          <p:cNvPr id="17" name="TextBox 16"/>
          <p:cNvSpPr txBox="1"/>
          <p:nvPr/>
        </p:nvSpPr>
        <p:spPr>
          <a:xfrm>
            <a:off x="3531698" y="4768334"/>
            <a:ext cx="925253" cy="338554"/>
          </a:xfrm>
          <a:prstGeom prst="rect">
            <a:avLst/>
          </a:prstGeom>
          <a:noFill/>
        </p:spPr>
        <p:txBody>
          <a:bodyPr wrap="none" rtlCol="0">
            <a:spAutoFit/>
          </a:bodyPr>
          <a:lstStyle/>
          <a:p>
            <a:r>
              <a:rPr lang="en-US" sz="1600" dirty="0" smtClean="0"/>
              <a:t>Reorder</a:t>
            </a:r>
            <a:endParaRPr lang="en-US" sz="1600" dirty="0"/>
          </a:p>
        </p:txBody>
      </p:sp>
      <p:sp>
        <p:nvSpPr>
          <p:cNvPr id="18" name="TextBox 17"/>
          <p:cNvSpPr txBox="1"/>
          <p:nvPr/>
        </p:nvSpPr>
        <p:spPr>
          <a:xfrm>
            <a:off x="5014709" y="4768334"/>
            <a:ext cx="2074607" cy="338554"/>
          </a:xfrm>
          <a:prstGeom prst="rect">
            <a:avLst/>
          </a:prstGeom>
          <a:noFill/>
        </p:spPr>
        <p:txBody>
          <a:bodyPr wrap="none" rtlCol="0">
            <a:spAutoFit/>
          </a:bodyPr>
          <a:lstStyle/>
          <a:p>
            <a:r>
              <a:rPr lang="en-US" sz="1600" dirty="0" smtClean="0"/>
              <a:t>Circulation of Capital</a:t>
            </a:r>
            <a:endParaRPr lang="en-US" sz="1600" dirty="0"/>
          </a:p>
        </p:txBody>
      </p:sp>
      <p:cxnSp>
        <p:nvCxnSpPr>
          <p:cNvPr id="19" name="Straight Arrow Connector 18"/>
          <p:cNvCxnSpPr/>
          <p:nvPr/>
        </p:nvCxnSpPr>
        <p:spPr bwMode="auto">
          <a:xfrm flipH="1">
            <a:off x="3018083" y="6019800"/>
            <a:ext cx="2353268" cy="0"/>
          </a:xfrm>
          <a:prstGeom prst="straightConnector1">
            <a:avLst/>
          </a:prstGeom>
          <a:noFill/>
          <a:ln w="219075" cap="flat" cmpd="sng" algn="ctr">
            <a:solidFill>
              <a:schemeClr val="tx1"/>
            </a:solidFill>
            <a:prstDash val="solid"/>
            <a:round/>
            <a:headEnd type="none" w="med" len="med"/>
            <a:tailEnd type="triangle"/>
          </a:ln>
          <a:effectLst/>
        </p:spPr>
      </p:cxnSp>
      <p:sp>
        <p:nvSpPr>
          <p:cNvPr id="20" name="TextBox 19"/>
          <p:cNvSpPr txBox="1"/>
          <p:nvPr/>
        </p:nvSpPr>
        <p:spPr>
          <a:xfrm>
            <a:off x="2345187" y="5850523"/>
            <a:ext cx="663964" cy="338554"/>
          </a:xfrm>
          <a:prstGeom prst="rect">
            <a:avLst/>
          </a:prstGeom>
          <a:noFill/>
        </p:spPr>
        <p:txBody>
          <a:bodyPr wrap="none" rtlCol="0">
            <a:spAutoFit/>
          </a:bodyPr>
          <a:lstStyle/>
          <a:p>
            <a:r>
              <a:rPr lang="en-US" sz="1600" dirty="0" smtClean="0"/>
              <a:t>Profit</a:t>
            </a:r>
            <a:endParaRPr lang="en-US" sz="1600" dirty="0"/>
          </a:p>
        </p:txBody>
      </p:sp>
    </p:spTree>
    <p:extLst>
      <p:ext uri="{BB962C8B-B14F-4D97-AF65-F5344CB8AC3E}">
        <p14:creationId xmlns:p14="http://schemas.microsoft.com/office/powerpoint/2010/main" val="415883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96200" y="61722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APNC35 Venting System</a:t>
            </a:r>
          </a:p>
        </p:txBody>
      </p:sp>
      <p:sp>
        <p:nvSpPr>
          <p:cNvPr id="3" name="Content Placeholder 2"/>
          <p:cNvSpPr>
            <a:spLocks noGrp="1"/>
          </p:cNvSpPr>
          <p:nvPr>
            <p:ph idx="1"/>
          </p:nvPr>
        </p:nvSpPr>
        <p:spPr/>
        <p:txBody>
          <a:bodyPr/>
          <a:lstStyle/>
          <a:p>
            <a:r>
              <a:rPr lang="en-US" dirty="0"/>
              <a:t>Horizontal &amp; vertical installations</a:t>
            </a:r>
          </a:p>
          <a:p>
            <a:r>
              <a:rPr lang="en-US" dirty="0"/>
              <a:t>43’ max venting length</a:t>
            </a:r>
          </a:p>
          <a:p>
            <a:pPr lvl="1"/>
            <a:r>
              <a:rPr lang="en-US" sz="1600" dirty="0"/>
              <a:t>4 elbows max</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02785478"/>
              </p:ext>
            </p:extLst>
          </p:nvPr>
        </p:nvGraphicFramePr>
        <p:xfrm>
          <a:off x="4724400" y="2133600"/>
          <a:ext cx="4191000" cy="4428143"/>
        </p:xfrm>
        <a:graphic>
          <a:graphicData uri="http://schemas.openxmlformats.org/drawingml/2006/table">
            <a:tbl>
              <a:tblPr firstRow="1" firstCol="1" bandRow="1"/>
              <a:tblGrid>
                <a:gridCol w="1105160"/>
                <a:gridCol w="3085840"/>
              </a:tblGrid>
              <a:tr h="231898">
                <a:tc>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Part Number</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7B1"/>
                    </a:solidFill>
                  </a:tcPr>
                </a:tc>
                <a:tc>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Description</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7B1"/>
                    </a:solidFill>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100266115</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11.5" Standard Sidewall Kit</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100266117</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21" Standard Sidewall Kit</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100266118</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38" Roof termination</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100266119</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45 degree elbow</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100266132</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90 degree elbow</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100266133</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10" Straight pipe</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100266134</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19.5" Straight pipe</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39" Straight pipe</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100266187</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Flat roof flashing</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100266136</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Tile/Shingle roof flashing 1/12 to 6/12 pitch</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100266137</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Tile/Shingle roof flashing 8/12 to 16/12 pitch</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100266138</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Tile/Shingle roof flashing 6/12 to 12/12 pitch</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100266139</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Condensate trap</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100266140</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Condensate collector</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100266141</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Pipe hangers</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9007604005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Isolation valve kit</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9008871005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Product Preserver - anti-scale filter kit</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9009069005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Remote controller</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9008300005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Multi-unit controller (510C only)</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9320" r="37961"/>
          <a:stretch/>
        </p:blipFill>
        <p:spPr>
          <a:xfrm flipH="1">
            <a:off x="3886199" y="2270370"/>
            <a:ext cx="614039" cy="405423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0874" t="30162" r="15437" b="23236"/>
          <a:stretch/>
        </p:blipFill>
        <p:spPr>
          <a:xfrm>
            <a:off x="381000" y="3357091"/>
            <a:ext cx="1350144" cy="148186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3009" t="28220" r="17961" b="24143"/>
          <a:stretch/>
        </p:blipFill>
        <p:spPr>
          <a:xfrm>
            <a:off x="2286000" y="3337856"/>
            <a:ext cx="1223706" cy="148132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8446" b="39936"/>
          <a:stretch/>
        </p:blipFill>
        <p:spPr>
          <a:xfrm>
            <a:off x="457200" y="5185891"/>
            <a:ext cx="3276600" cy="1062509"/>
          </a:xfrm>
          <a:prstGeom prst="rect">
            <a:avLst/>
          </a:prstGeom>
        </p:spPr>
      </p:pic>
    </p:spTree>
    <p:extLst>
      <p:ext uri="{BB962C8B-B14F-4D97-AF65-F5344CB8AC3E}">
        <p14:creationId xmlns:p14="http://schemas.microsoft.com/office/powerpoint/2010/main" val="328246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Venting is a “snap”</a:t>
            </a:r>
            <a:endParaRPr lang="en-US" dirty="0"/>
          </a:p>
        </p:txBody>
      </p:sp>
      <p:pic>
        <p:nvPicPr>
          <p:cNvPr id="3"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6641" y="3266052"/>
            <a:ext cx="2585762" cy="2585762"/>
          </a:xfrm>
          <a:prstGeom prst="rect">
            <a:avLst/>
          </a:prstGeom>
        </p:spPr>
      </p:pic>
      <p:pic>
        <p:nvPicPr>
          <p:cNvPr id="4"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48000" y="3276600"/>
            <a:ext cx="2590800" cy="2590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43600" y="3280064"/>
            <a:ext cx="2571750" cy="2571750"/>
          </a:xfrm>
          <a:prstGeom prst="rect">
            <a:avLst/>
          </a:prstGeom>
        </p:spPr>
      </p:pic>
      <p:sp>
        <p:nvSpPr>
          <p:cNvPr id="6" name="Curved Up Arrow 5"/>
          <p:cNvSpPr/>
          <p:nvPr/>
        </p:nvSpPr>
        <p:spPr>
          <a:xfrm rot="11551876">
            <a:off x="1395281" y="3994439"/>
            <a:ext cx="481183" cy="271113"/>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593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APNC35 Venting</a:t>
            </a:r>
            <a:endParaRPr lang="en-US" dirty="0"/>
          </a:p>
        </p:txBody>
      </p:sp>
      <p:sp>
        <p:nvSpPr>
          <p:cNvPr id="4" name="Content Placeholder 3"/>
          <p:cNvSpPr>
            <a:spLocks noGrp="1"/>
          </p:cNvSpPr>
          <p:nvPr>
            <p:ph sz="half" idx="2"/>
          </p:nvPr>
        </p:nvSpPr>
        <p:spPr/>
        <p:txBody>
          <a:bodyPr/>
          <a:lstStyle/>
          <a:p>
            <a:pPr marL="514350" indent="-514350">
              <a:buFont typeface="+mj-lt"/>
              <a:buAutoNum type="arabicPeriod"/>
            </a:pPr>
            <a:r>
              <a:rPr lang="en-US" sz="2000" dirty="0"/>
              <a:t>Condensate Collector</a:t>
            </a:r>
          </a:p>
          <a:p>
            <a:pPr marL="914400" lvl="1" indent="-514350"/>
            <a:r>
              <a:rPr lang="en-US" sz="1800" dirty="0"/>
              <a:t>Not required if termination is directly off the top of the heater</a:t>
            </a:r>
          </a:p>
          <a:p>
            <a:pPr marL="514350" indent="-514350">
              <a:buFont typeface="+mj-lt"/>
              <a:buAutoNum type="arabicPeriod"/>
            </a:pPr>
            <a:r>
              <a:rPr lang="en-US" sz="2000" dirty="0"/>
              <a:t>Condensate Trap</a:t>
            </a:r>
          </a:p>
          <a:p>
            <a:pPr marL="914400" lvl="1" indent="-514350"/>
            <a:r>
              <a:rPr lang="en-US" sz="1800" dirty="0"/>
              <a:t>Required with Condensate Collector</a:t>
            </a:r>
          </a:p>
          <a:p>
            <a:pPr marL="514350" indent="-514350">
              <a:buFont typeface="+mj-lt"/>
              <a:buAutoNum type="arabicPeriod"/>
            </a:pPr>
            <a:r>
              <a:rPr lang="en-US" sz="2000" dirty="0"/>
              <a:t>Termination</a:t>
            </a:r>
          </a:p>
          <a:p>
            <a:pPr marL="914400" lvl="1" indent="-514350"/>
            <a:r>
              <a:rPr lang="en-US" sz="1800" dirty="0"/>
              <a:t>Horizontal termination cannot be used in vertical application.</a:t>
            </a:r>
          </a:p>
          <a:p>
            <a:pPr marL="914400" lvl="1" indent="-514350"/>
            <a:r>
              <a:rPr lang="en-US" sz="1800" dirty="0"/>
              <a:t>Different part for vertical termination</a:t>
            </a:r>
            <a:r>
              <a:rPr lang="en-US" sz="1800" dirty="0" smtClean="0"/>
              <a:t>.</a:t>
            </a:r>
            <a:endParaRPr lang="en-US" sz="1800"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1" y="1967715"/>
            <a:ext cx="2590800" cy="4605867"/>
          </a:xfrm>
          <a:prstGeom prst="rect">
            <a:avLst/>
          </a:prstGeom>
        </p:spPr>
      </p:pic>
      <p:sp>
        <p:nvSpPr>
          <p:cNvPr id="6" name="TextBox 5"/>
          <p:cNvSpPr txBox="1"/>
          <p:nvPr/>
        </p:nvSpPr>
        <p:spPr>
          <a:xfrm>
            <a:off x="3244183" y="4412075"/>
            <a:ext cx="261017"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7" name="TextBox 6"/>
          <p:cNvSpPr txBox="1"/>
          <p:nvPr/>
        </p:nvSpPr>
        <p:spPr>
          <a:xfrm>
            <a:off x="1779495" y="5294613"/>
            <a:ext cx="344467" cy="369332"/>
          </a:xfrm>
          <a:prstGeom prst="rect">
            <a:avLst/>
          </a:prstGeom>
          <a:noFill/>
        </p:spPr>
        <p:txBody>
          <a:bodyPr wrap="square" rtlCol="0">
            <a:spAutoFit/>
          </a:bodyPr>
          <a:lstStyle/>
          <a:p>
            <a:r>
              <a:rPr lang="en-US" dirty="0">
                <a:solidFill>
                  <a:srgbClr val="FF0000"/>
                </a:solidFill>
              </a:rPr>
              <a:t>2</a:t>
            </a:r>
          </a:p>
        </p:txBody>
      </p:sp>
      <p:sp>
        <p:nvSpPr>
          <p:cNvPr id="8" name="TextBox 7"/>
          <p:cNvSpPr txBox="1"/>
          <p:nvPr/>
        </p:nvSpPr>
        <p:spPr>
          <a:xfrm>
            <a:off x="2122046" y="3180559"/>
            <a:ext cx="344467"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9" name="Oval 8"/>
          <p:cNvSpPr/>
          <p:nvPr/>
        </p:nvSpPr>
        <p:spPr>
          <a:xfrm>
            <a:off x="2590800" y="4063745"/>
            <a:ext cx="696046" cy="573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57400" y="5206745"/>
            <a:ext cx="454341" cy="4444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55631" y="2920745"/>
            <a:ext cx="2305653" cy="9015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73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Summary</a:t>
            </a:r>
            <a:endParaRPr lang="en-US" dirty="0"/>
          </a:p>
        </p:txBody>
      </p:sp>
      <p:graphicFrame>
        <p:nvGraphicFramePr>
          <p:cNvPr id="3" name="Content Placeholder 2"/>
          <p:cNvGraphicFramePr>
            <a:graphicFrameLocks/>
          </p:cNvGraphicFramePr>
          <p:nvPr>
            <p:extLst>
              <p:ext uri="{D42A27DB-BD31-4B8C-83A1-F6EECF244321}">
                <p14:modId xmlns:p14="http://schemas.microsoft.com/office/powerpoint/2010/main" val="509049781"/>
              </p:ext>
            </p:extLst>
          </p:nvPr>
        </p:nvGraphicFramePr>
        <p:xfrm>
          <a:off x="457200" y="1860550"/>
          <a:ext cx="8229600" cy="4262438"/>
        </p:xfrm>
        <a:graphic>
          <a:graphicData uri="http://schemas.openxmlformats.org/drawingml/2006/table">
            <a:tbl>
              <a:tblPr firstRow="1" bandRow="1">
                <a:tableStyleId>{5C22544A-7EE6-4342-B048-85BDC9FD1C3A}</a:tableStyleId>
              </a:tblPr>
              <a:tblGrid>
                <a:gridCol w="1389355"/>
                <a:gridCol w="1902485"/>
                <a:gridCol w="1645920"/>
                <a:gridCol w="1645920"/>
                <a:gridCol w="1645920"/>
              </a:tblGrid>
              <a:tr h="420406">
                <a:tc>
                  <a:txBody>
                    <a:bodyPr/>
                    <a:lstStyle/>
                    <a:p>
                      <a:pPr algn="ctr"/>
                      <a:endParaRPr lang="en-US" sz="18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None/>
                      </a:pPr>
                      <a:r>
                        <a:rPr lang="en-US" sz="1800" dirty="0" smtClean="0">
                          <a:solidFill>
                            <a:schemeClr val="tx1"/>
                          </a:solidFill>
                        </a:rPr>
                        <a:t>State</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Rinnai</a:t>
                      </a:r>
                      <a:endParaRPr lang="en-US" sz="18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Rheem</a:t>
                      </a:r>
                      <a:endParaRPr lang="en-US" sz="18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Noritz</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6202">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544">
                <a:tc>
                  <a:txBody>
                    <a:bodyPr/>
                    <a:lstStyle/>
                    <a:p>
                      <a:pPr algn="ctr"/>
                      <a:r>
                        <a:rPr lang="en-US" sz="1400" dirty="0" smtClean="0"/>
                        <a:t>EF</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0.82</a:t>
                      </a:r>
                      <a:endParaRPr lang="en-US" sz="14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0.82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0.82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0.82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754">
                <a:tc>
                  <a:txBody>
                    <a:bodyPr/>
                    <a:lstStyle/>
                    <a:p>
                      <a:pPr algn="ctr"/>
                      <a:r>
                        <a:rPr lang="en-US" sz="1400" dirty="0" smtClean="0"/>
                        <a:t>Venting</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Centrotherm</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Ubbink</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Metal Fab, Inc.</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N-vent</a:t>
                      </a:r>
                      <a:r>
                        <a:rPr lang="en-US" sz="1400" baseline="0" dirty="0" smtClean="0"/>
                        <a:t> (Tosetz)</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8238">
                <a:tc>
                  <a:txBody>
                    <a:bodyPr/>
                    <a:lstStyle/>
                    <a:p>
                      <a:pPr algn="ctr"/>
                      <a:r>
                        <a:rPr lang="en-US" sz="1400" dirty="0" smtClean="0"/>
                        <a:t>Gas</a:t>
                      </a:r>
                      <a:r>
                        <a:rPr lang="en-US" sz="1400" baseline="0" dirty="0" smtClean="0"/>
                        <a:t> Convertibility</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Yes</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No</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No</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No</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6268">
                <a:tc>
                  <a:txBody>
                    <a:bodyPr/>
                    <a:lstStyle/>
                    <a:p>
                      <a:pPr algn="ctr"/>
                      <a:r>
                        <a:rPr lang="en-US" sz="1400" dirty="0" smtClean="0"/>
                        <a:t>Easy-link</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4</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026">
                <a:tc>
                  <a:txBody>
                    <a:bodyPr/>
                    <a:lstStyle/>
                    <a:p>
                      <a:pPr algn="ctr"/>
                      <a:r>
                        <a:rPr lang="en-US" sz="1400" dirty="0" smtClean="0"/>
                        <a:t>Warranty (</a:t>
                      </a:r>
                      <a:r>
                        <a:rPr lang="en-US" sz="1400" dirty="0" err="1" smtClean="0"/>
                        <a:t>yrs</a:t>
                      </a:r>
                      <a:r>
                        <a:rPr lang="en-US" sz="1400" dirty="0" smtClean="0"/>
                        <a:t>)</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15</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313" y="2297113"/>
            <a:ext cx="1095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2322513"/>
            <a:ext cx="941387"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038" y="2322513"/>
            <a:ext cx="982662"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2485748" y="4918229"/>
            <a:ext cx="603681" cy="1207363"/>
          </a:xfrm>
          <a:prstGeom prst="roundRect">
            <a:avLst/>
          </a:prstGeom>
          <a:noFill/>
          <a:ln w="38100">
            <a:solidFill>
              <a:srgbClr val="223F9A"/>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ITC Avant Garde Gothic Demi" pitchFamily="34"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0418" t="12230" r="17077" b="19894"/>
          <a:stretch/>
        </p:blipFill>
        <p:spPr>
          <a:xfrm>
            <a:off x="2237172" y="2322512"/>
            <a:ext cx="1162975" cy="1894381"/>
          </a:xfrm>
          <a:prstGeom prst="rect">
            <a:avLst/>
          </a:prstGeom>
        </p:spPr>
      </p:pic>
    </p:spTree>
    <p:extLst>
      <p:ext uri="{BB962C8B-B14F-4D97-AF65-F5344CB8AC3E}">
        <p14:creationId xmlns:p14="http://schemas.microsoft.com/office/powerpoint/2010/main" val="241713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spcBef>
                <a:spcPct val="50000"/>
              </a:spcBef>
            </a:pPr>
            <a:r>
              <a:rPr lang="en-US" altLang="en-US" sz="4400" dirty="0">
                <a:solidFill>
                  <a:srgbClr val="0067B1"/>
                </a:solidFill>
                <a:latin typeface="Arial Black" pitchFamily="34" charset="0"/>
              </a:rPr>
              <a:t>Simplicity Series</a:t>
            </a:r>
          </a:p>
        </p:txBody>
      </p:sp>
      <p:sp>
        <p:nvSpPr>
          <p:cNvPr id="4" name="Subtitle 3"/>
          <p:cNvSpPr>
            <a:spLocks noGrp="1"/>
          </p:cNvSpPr>
          <p:nvPr>
            <p:ph type="subTitle" idx="1"/>
          </p:nvPr>
        </p:nvSpPr>
        <p:spPr>
          <a:xfrm>
            <a:off x="1371600" y="4495800"/>
            <a:ext cx="6400800" cy="1219200"/>
          </a:xfrm>
        </p:spPr>
        <p:txBody>
          <a:bodyPr/>
          <a:lstStyle/>
          <a:p>
            <a:pPr>
              <a:spcBef>
                <a:spcPts val="0"/>
              </a:spcBef>
            </a:pPr>
            <a:r>
              <a:rPr lang="en-US" sz="2800" dirty="0">
                <a:solidFill>
                  <a:schemeClr val="bg2"/>
                </a:solidFill>
              </a:rPr>
              <a:t>The 1</a:t>
            </a:r>
            <a:r>
              <a:rPr lang="en-US" sz="2800" baseline="30000" dirty="0">
                <a:solidFill>
                  <a:schemeClr val="bg2"/>
                </a:solidFill>
              </a:rPr>
              <a:t>st</a:t>
            </a:r>
            <a:r>
              <a:rPr lang="en-US" sz="2800" dirty="0">
                <a:solidFill>
                  <a:schemeClr val="bg2"/>
                </a:solidFill>
              </a:rPr>
              <a:t> </a:t>
            </a:r>
            <a:r>
              <a:rPr lang="en-US" sz="2800" dirty="0" smtClean="0">
                <a:solidFill>
                  <a:schemeClr val="bg2"/>
                </a:solidFill>
              </a:rPr>
              <a:t>Fuel-Convertible</a:t>
            </a:r>
          </a:p>
          <a:p>
            <a:pPr>
              <a:spcBef>
                <a:spcPts val="0"/>
              </a:spcBef>
            </a:pPr>
            <a:r>
              <a:rPr lang="en-US" sz="2800" dirty="0" smtClean="0">
                <a:solidFill>
                  <a:schemeClr val="bg2"/>
                </a:solidFill>
              </a:rPr>
              <a:t>Concentric Vent</a:t>
            </a:r>
          </a:p>
          <a:p>
            <a:pPr>
              <a:spcBef>
                <a:spcPts val="0"/>
              </a:spcBef>
            </a:pPr>
            <a:r>
              <a:rPr lang="en-US" sz="2800" dirty="0" smtClean="0">
                <a:solidFill>
                  <a:schemeClr val="bg2"/>
                </a:solidFill>
              </a:rPr>
              <a:t>Non-Condensing Tankless </a:t>
            </a:r>
            <a:r>
              <a:rPr lang="en-US" sz="2800" dirty="0">
                <a:solidFill>
                  <a:schemeClr val="bg2"/>
                </a:solidFill>
              </a:rPr>
              <a:t>Series</a:t>
            </a:r>
          </a:p>
        </p:txBody>
      </p:sp>
    </p:spTree>
    <p:extLst>
      <p:ext uri="{BB962C8B-B14F-4D97-AF65-F5344CB8AC3E}">
        <p14:creationId xmlns:p14="http://schemas.microsoft.com/office/powerpoint/2010/main" val="172501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sz="2800" dirty="0" smtClean="0"/>
              <a:t>Features </a:t>
            </a:r>
            <a:r>
              <a:rPr lang="en-US" sz="2800" dirty="0"/>
              <a:t>and Benefits</a:t>
            </a:r>
          </a:p>
          <a:p>
            <a:r>
              <a:rPr lang="en-US" sz="2800" dirty="0"/>
              <a:t>Gas Conversion</a:t>
            </a:r>
          </a:p>
          <a:p>
            <a:r>
              <a:rPr lang="en-US" sz="2800" dirty="0"/>
              <a:t>Venting</a:t>
            </a:r>
          </a:p>
          <a:p>
            <a:r>
              <a:rPr lang="en-US" sz="2800" dirty="0" smtClean="0"/>
              <a:t>Summary</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818" t="14344" r="18485" b="20808"/>
          <a:stretch/>
        </p:blipFill>
        <p:spPr>
          <a:xfrm>
            <a:off x="4953000" y="1794164"/>
            <a:ext cx="2729346" cy="4447310"/>
          </a:xfrm>
          <a:prstGeom prst="rect">
            <a:avLst/>
          </a:prstGeom>
        </p:spPr>
      </p:pic>
    </p:spTree>
    <p:extLst>
      <p:ext uri="{BB962C8B-B14F-4D97-AF65-F5344CB8AC3E}">
        <p14:creationId xmlns:p14="http://schemas.microsoft.com/office/powerpoint/2010/main" val="381368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&amp; Benefits</a:t>
            </a:r>
            <a:endParaRPr lang="en-US" dirty="0"/>
          </a:p>
        </p:txBody>
      </p:sp>
      <p:sp>
        <p:nvSpPr>
          <p:cNvPr id="3" name="Content Placeholder 2"/>
          <p:cNvSpPr>
            <a:spLocks noGrp="1"/>
          </p:cNvSpPr>
          <p:nvPr>
            <p:ph idx="1"/>
          </p:nvPr>
        </p:nvSpPr>
        <p:spPr/>
        <p:txBody>
          <a:bodyPr/>
          <a:lstStyle/>
          <a:p>
            <a:r>
              <a:rPr lang="en-US" dirty="0"/>
              <a:t>Wide range of </a:t>
            </a:r>
            <a:r>
              <a:rPr lang="en-US" dirty="0" err="1"/>
              <a:t>btu</a:t>
            </a:r>
            <a:r>
              <a:rPr lang="en-US" dirty="0"/>
              <a:t>/h inputs to cover most applications</a:t>
            </a:r>
          </a:p>
          <a:p>
            <a:pPr lvl="1"/>
            <a:r>
              <a:rPr lang="en-US" sz="1800" dirty="0" smtClean="0"/>
              <a:t>GT-110C-NI </a:t>
            </a:r>
            <a:r>
              <a:rPr lang="en-US" sz="1800" dirty="0"/>
              <a:t>(140k </a:t>
            </a:r>
            <a:r>
              <a:rPr lang="en-US" sz="1800" dirty="0" err="1"/>
              <a:t>btu</a:t>
            </a:r>
            <a:r>
              <a:rPr lang="en-US" sz="1800" dirty="0"/>
              <a:t>/h)</a:t>
            </a:r>
          </a:p>
          <a:p>
            <a:pPr lvl="1"/>
            <a:r>
              <a:rPr lang="en-US" sz="1800" dirty="0" smtClean="0"/>
              <a:t>GT-310C-NI </a:t>
            </a:r>
            <a:r>
              <a:rPr lang="en-US" sz="1800" dirty="0"/>
              <a:t>(190k </a:t>
            </a:r>
            <a:r>
              <a:rPr lang="en-US" sz="1800" dirty="0" err="1"/>
              <a:t>btu</a:t>
            </a:r>
            <a:r>
              <a:rPr lang="en-US" sz="1800" dirty="0"/>
              <a:t>/h)</a:t>
            </a:r>
          </a:p>
          <a:p>
            <a:pPr lvl="1"/>
            <a:r>
              <a:rPr lang="en-US" sz="1800" dirty="0"/>
              <a:t>G</a:t>
            </a:r>
            <a:r>
              <a:rPr lang="en-US" sz="1800" dirty="0" smtClean="0"/>
              <a:t>T-510C-NI </a:t>
            </a:r>
            <a:r>
              <a:rPr lang="en-US" sz="1800" dirty="0"/>
              <a:t>(199k </a:t>
            </a:r>
            <a:r>
              <a:rPr lang="en-US" sz="1800" dirty="0" err="1"/>
              <a:t>btu</a:t>
            </a:r>
            <a:r>
              <a:rPr lang="en-US" sz="1800" dirty="0"/>
              <a:t>/h)</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69673"/>
            <a:ext cx="69056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44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&amp; Benefits</a:t>
            </a:r>
          </a:p>
        </p:txBody>
      </p:sp>
      <p:sp>
        <p:nvSpPr>
          <p:cNvPr id="3" name="Content Placeholder 2"/>
          <p:cNvSpPr>
            <a:spLocks noGrp="1"/>
          </p:cNvSpPr>
          <p:nvPr>
            <p:ph idx="1"/>
          </p:nvPr>
        </p:nvSpPr>
        <p:spPr/>
        <p:txBody>
          <a:bodyPr/>
          <a:lstStyle/>
          <a:p>
            <a:r>
              <a:rPr lang="en-US" dirty="0"/>
              <a:t>Gas conversion kit supplied with heater</a:t>
            </a:r>
            <a:endParaRPr lang="en-US" sz="1600" dirty="0"/>
          </a:p>
          <a:p>
            <a:r>
              <a:rPr lang="en-US" dirty="0"/>
              <a:t>New ultra-low NOx burner </a:t>
            </a:r>
            <a:r>
              <a:rPr lang="en-US" dirty="0" smtClean="0"/>
              <a:t>produces fewer </a:t>
            </a:r>
            <a:r>
              <a:rPr lang="en-US" dirty="0"/>
              <a:t>emissions</a:t>
            </a:r>
          </a:p>
          <a:p>
            <a:r>
              <a:rPr lang="en-US" dirty="0"/>
              <a:t>0.82 EF</a:t>
            </a:r>
          </a:p>
          <a:p>
            <a:r>
              <a:rPr lang="en-US" dirty="0"/>
              <a:t>Certified for high altitude (10,100’)</a:t>
            </a:r>
          </a:p>
          <a:p>
            <a:r>
              <a:rPr lang="en-US" dirty="0"/>
              <a:t>Increased capacity </a:t>
            </a:r>
            <a:r>
              <a:rPr lang="en-US" sz="1600" dirty="0"/>
              <a:t>(510C)</a:t>
            </a:r>
          </a:p>
          <a:p>
            <a:pPr lvl="1"/>
            <a:r>
              <a:rPr lang="en-US" sz="1600" dirty="0"/>
              <a:t>Easy-link up to four heaters</a:t>
            </a:r>
          </a:p>
          <a:p>
            <a:pPr lvl="2"/>
            <a:r>
              <a:rPr lang="en-US" sz="1600" dirty="0"/>
              <a:t>Linking cable supplied with heater</a:t>
            </a:r>
          </a:p>
          <a:p>
            <a:pPr lvl="1"/>
            <a:r>
              <a:rPr lang="en-US" sz="1600" dirty="0"/>
              <a:t>Multi-link up to twenty heaters</a:t>
            </a:r>
          </a:p>
          <a:p>
            <a:pPr lvl="2"/>
            <a:r>
              <a:rPr lang="en-US" sz="1600" dirty="0"/>
              <a:t>Multi-unit controller (9008300005)</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000" t="14545" r="17576" b="21010"/>
          <a:stretch/>
        </p:blipFill>
        <p:spPr>
          <a:xfrm>
            <a:off x="5334000" y="2819400"/>
            <a:ext cx="2312753" cy="3581401"/>
          </a:xfrm>
          <a:prstGeom prst="rect">
            <a:avLst/>
          </a:prstGeom>
        </p:spPr>
      </p:pic>
    </p:spTree>
    <p:extLst>
      <p:ext uri="{BB962C8B-B14F-4D97-AF65-F5344CB8AC3E}">
        <p14:creationId xmlns:p14="http://schemas.microsoft.com/office/powerpoint/2010/main" val="31402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&amp; Benefits</a:t>
            </a:r>
          </a:p>
        </p:txBody>
      </p:sp>
      <p:sp>
        <p:nvSpPr>
          <p:cNvPr id="3" name="Content Placeholder 2"/>
          <p:cNvSpPr>
            <a:spLocks noGrp="1"/>
          </p:cNvSpPr>
          <p:nvPr>
            <p:ph idx="1"/>
          </p:nvPr>
        </p:nvSpPr>
        <p:spPr/>
        <p:txBody>
          <a:bodyPr/>
          <a:lstStyle/>
          <a:p>
            <a:r>
              <a:rPr lang="en-US" dirty="0"/>
              <a:t>Integrated controls simplify temperature adjustments and troubleshooting</a:t>
            </a:r>
          </a:p>
          <a:p>
            <a:pPr lvl="1"/>
            <a:r>
              <a:rPr lang="en-US" sz="1600" dirty="0"/>
              <a:t>100°F to 140°F in 5°F increments (110C, 310C)</a:t>
            </a:r>
          </a:p>
          <a:p>
            <a:pPr lvl="1"/>
            <a:r>
              <a:rPr lang="en-US" sz="1600" dirty="0"/>
              <a:t>100°F to 160°F in 5°F increments (510C)</a:t>
            </a:r>
          </a:p>
          <a:p>
            <a:pPr lvl="1"/>
            <a:r>
              <a:rPr lang="en-US" sz="1600" dirty="0"/>
              <a:t>Default set temperature is 120°F</a:t>
            </a:r>
          </a:p>
          <a:p>
            <a:r>
              <a:rPr lang="en-US" dirty="0"/>
              <a:t>Temperature lock feature</a:t>
            </a:r>
          </a:p>
          <a:p>
            <a:pPr lvl="1"/>
            <a:r>
              <a:rPr lang="en-US" sz="1600" dirty="0"/>
              <a:t>To get above 120°F, press and hold “Hot” and “Info” buttons for 3 seconds</a:t>
            </a:r>
          </a:p>
          <a:p>
            <a:pPr lvl="1"/>
            <a:r>
              <a:rPr lang="en-US" sz="1600" dirty="0"/>
              <a:t>To get above 140°F (510C), press and hold “Hot” and “Info” buttons for 3 seconds</a:t>
            </a:r>
          </a:p>
          <a:p>
            <a:endParaRPr lang="en-US" dirty="0"/>
          </a:p>
        </p:txBody>
      </p:sp>
      <p:pic>
        <p:nvPicPr>
          <p:cNvPr id="4" name="Picture 2" descr="C:\Users\jogan\AppData\Local\Microsoft\Windows\Temporary Internet Files\Content.Outlook\OKMGAD1H\IMG_1155.JPG"/>
          <p:cNvPicPr>
            <a:picLocks noChangeAspect="1" noChangeArrowheads="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ackgroundRemoval t="776" b="97222" l="37194" r="83395"/>
                    </a14:imgEffect>
                  </a14:imgLayer>
                </a14:imgProps>
              </a:ext>
              <a:ext uri="{28A0092B-C50C-407E-A947-70E740481C1C}">
                <a14:useLocalDpi xmlns:a14="http://schemas.microsoft.com/office/drawing/2010/main" val="0"/>
              </a:ext>
            </a:extLst>
          </a:blip>
          <a:srcRect l="34791" r="11197"/>
          <a:stretch/>
        </p:blipFill>
        <p:spPr bwMode="auto">
          <a:xfrm rot="5400000">
            <a:off x="5699757" y="3825239"/>
            <a:ext cx="2667003"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&amp; Benefits</a:t>
            </a:r>
          </a:p>
        </p:txBody>
      </p:sp>
      <p:sp>
        <p:nvSpPr>
          <p:cNvPr id="3" name="Content Placeholder 2"/>
          <p:cNvSpPr>
            <a:spLocks noGrp="1"/>
          </p:cNvSpPr>
          <p:nvPr>
            <p:ph idx="1"/>
          </p:nvPr>
        </p:nvSpPr>
        <p:spPr/>
        <p:txBody>
          <a:bodyPr/>
          <a:lstStyle/>
          <a:p>
            <a:r>
              <a:rPr lang="en-US" dirty="0"/>
              <a:t>Warranty (see installation manual for complete warranty details):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2390303"/>
              </p:ext>
            </p:extLst>
          </p:nvPr>
        </p:nvGraphicFramePr>
        <p:xfrm>
          <a:off x="838200" y="2667000"/>
          <a:ext cx="7772400" cy="1752600"/>
        </p:xfrm>
        <a:graphic>
          <a:graphicData uri="http://schemas.openxmlformats.org/drawingml/2006/table">
            <a:tbl>
              <a:tblPr firstRow="1" bandRow="1">
                <a:tableStyleId>{5C22544A-7EE6-4342-B048-85BDC9FD1C3A}</a:tableStyleId>
              </a:tblPr>
              <a:tblGrid>
                <a:gridCol w="3657600"/>
                <a:gridCol w="2133600"/>
                <a:gridCol w="990600"/>
                <a:gridCol w="990600"/>
              </a:tblGrid>
              <a:tr h="438150">
                <a:tc>
                  <a:txBody>
                    <a:bodyPr/>
                    <a:lstStyle/>
                    <a:p>
                      <a:pPr algn="ctr"/>
                      <a:r>
                        <a:rPr lang="en-US" dirty="0" smtClean="0">
                          <a:solidFill>
                            <a:schemeClr val="bg1"/>
                          </a:solidFill>
                        </a:rPr>
                        <a:t>Application Type</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B1"/>
                    </a:solidFill>
                  </a:tcPr>
                </a:tc>
                <a:tc>
                  <a:txBody>
                    <a:bodyPr/>
                    <a:lstStyle/>
                    <a:p>
                      <a:pPr algn="ctr"/>
                      <a:r>
                        <a:rPr lang="en-US" dirty="0" smtClean="0">
                          <a:solidFill>
                            <a:schemeClr val="bg1"/>
                          </a:solidFill>
                        </a:rPr>
                        <a:t>Heat Exchanger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B1"/>
                    </a:solidFill>
                  </a:tcPr>
                </a:tc>
                <a:tc>
                  <a:txBody>
                    <a:bodyPr/>
                    <a:lstStyle/>
                    <a:p>
                      <a:pPr algn="ctr"/>
                      <a:r>
                        <a:rPr lang="en-US" dirty="0" smtClean="0">
                          <a:solidFill>
                            <a:schemeClr val="bg1"/>
                          </a:solidFill>
                        </a:rPr>
                        <a:t>Parts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B1"/>
                    </a:solidFill>
                  </a:tcPr>
                </a:tc>
                <a:tc>
                  <a:txBody>
                    <a:bodyPr/>
                    <a:lstStyle/>
                    <a:p>
                      <a:pPr algn="ctr"/>
                      <a:r>
                        <a:rPr lang="en-US" dirty="0" smtClean="0">
                          <a:solidFill>
                            <a:schemeClr val="bg1"/>
                          </a:solidFill>
                        </a:rPr>
                        <a:t>Labor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B1"/>
                    </a:solidFill>
                  </a:tcPr>
                </a:tc>
              </a:tr>
              <a:tr h="438150">
                <a:tc>
                  <a:txBody>
                    <a:bodyPr/>
                    <a:lstStyle/>
                    <a:p>
                      <a:pPr algn="ctr"/>
                      <a:r>
                        <a:rPr lang="en-US" dirty="0" smtClean="0"/>
                        <a:t>Single</a:t>
                      </a:r>
                      <a:r>
                        <a:rPr lang="en-US" baseline="0" dirty="0" smtClean="0"/>
                        <a:t> Family DHW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15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dirty="0" smtClean="0"/>
                        <a:t>5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dirty="0" smtClean="0"/>
                        <a:t>1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8150">
                <a:tc>
                  <a:txBody>
                    <a:bodyPr/>
                    <a:lstStyle/>
                    <a:p>
                      <a:pPr algn="ctr"/>
                      <a:r>
                        <a:rPr lang="en-US" dirty="0" smtClean="0"/>
                        <a:t>Commercial or Multi-Family DHW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10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vMerge="1">
                  <a:txBody>
                    <a:bodyPr/>
                    <a:lstStyle/>
                    <a:p>
                      <a:endParaRPr lang="en-US" dirty="0"/>
                    </a:p>
                  </a:txBody>
                  <a:tcPr/>
                </a:tc>
              </a:tr>
              <a:tr h="438150">
                <a:tc>
                  <a:txBody>
                    <a:bodyPr/>
                    <a:lstStyle/>
                    <a:p>
                      <a:pPr algn="ctr"/>
                      <a:r>
                        <a:rPr lang="en-US" dirty="0" smtClean="0"/>
                        <a:t>Heating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10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306246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Conversion</a:t>
            </a:r>
          </a:p>
        </p:txBody>
      </p:sp>
      <p:sp>
        <p:nvSpPr>
          <p:cNvPr id="3" name="Content Placeholder 2"/>
          <p:cNvSpPr>
            <a:spLocks noGrp="1"/>
          </p:cNvSpPr>
          <p:nvPr>
            <p:ph idx="1"/>
          </p:nvPr>
        </p:nvSpPr>
        <p:spPr/>
        <p:txBody>
          <a:bodyPr/>
          <a:lstStyle/>
          <a:p>
            <a:r>
              <a:rPr lang="en-US" dirty="0"/>
              <a:t>Remove screws</a:t>
            </a:r>
          </a:p>
          <a:p>
            <a:r>
              <a:rPr lang="en-US" dirty="0"/>
              <a:t>Remove cover</a:t>
            </a:r>
          </a:p>
          <a:p>
            <a:r>
              <a:rPr lang="en-US" dirty="0"/>
              <a:t>Insert manifold pieces</a:t>
            </a:r>
          </a:p>
          <a:p>
            <a:r>
              <a:rPr lang="en-US" dirty="0"/>
              <a:t>Replace cover</a:t>
            </a:r>
          </a:p>
          <a:p>
            <a:r>
              <a:rPr lang="en-US" dirty="0"/>
              <a:t>Install screws</a:t>
            </a:r>
          </a:p>
          <a:p>
            <a:r>
              <a:rPr lang="en-US" dirty="0"/>
              <a:t>Change dipswitch</a:t>
            </a:r>
          </a:p>
          <a:p>
            <a:endParaRPr lang="en-US" dirty="0"/>
          </a:p>
        </p:txBody>
      </p:sp>
      <p:pic>
        <p:nvPicPr>
          <p:cNvPr id="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244" y="1828800"/>
            <a:ext cx="339244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255017" y="3810000"/>
            <a:ext cx="5257799" cy="2322660"/>
            <a:chOff x="3429000" y="3886200"/>
            <a:chExt cx="5257799" cy="2322660"/>
          </a:xfrm>
        </p:grpSpPr>
        <p:pic>
          <p:nvPicPr>
            <p:cNvPr id="6" name="Picture 23"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41703"/>
              <a:ext cx="14414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7756" y="3886200"/>
              <a:ext cx="3129043" cy="2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AutoShape 25"/>
            <p:cNvCxnSpPr>
              <a:cxnSpLocks noChangeShapeType="1"/>
            </p:cNvCxnSpPr>
            <p:nvPr/>
          </p:nvCxnSpPr>
          <p:spPr bwMode="auto">
            <a:xfrm flipV="1">
              <a:off x="4648200" y="4419600"/>
              <a:ext cx="1989669" cy="1182367"/>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26"/>
            <p:cNvCxnSpPr>
              <a:cxnSpLocks noChangeShapeType="1"/>
            </p:cNvCxnSpPr>
            <p:nvPr/>
          </p:nvCxnSpPr>
          <p:spPr bwMode="auto">
            <a:xfrm flipV="1">
              <a:off x="4648200" y="4419600"/>
              <a:ext cx="2218269" cy="1182367"/>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 name="AutoShape 27"/>
            <p:cNvCxnSpPr>
              <a:cxnSpLocks noChangeShapeType="1"/>
            </p:cNvCxnSpPr>
            <p:nvPr/>
          </p:nvCxnSpPr>
          <p:spPr bwMode="auto">
            <a:xfrm flipV="1">
              <a:off x="4648200" y="4419600"/>
              <a:ext cx="2675469" cy="1182368"/>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 name="Rectangle 10"/>
          <p:cNvSpPr/>
          <p:nvPr/>
        </p:nvSpPr>
        <p:spPr bwMode="auto">
          <a:xfrm>
            <a:off x="5235286" y="4152900"/>
            <a:ext cx="1676400" cy="10287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Frutiger LT 55 Roman" pitchFamily="34" charset="0"/>
            </a:endParaRPr>
          </a:p>
        </p:txBody>
      </p:sp>
    </p:spTree>
    <p:extLst>
      <p:ext uri="{BB962C8B-B14F-4D97-AF65-F5344CB8AC3E}">
        <p14:creationId xmlns:p14="http://schemas.microsoft.com/office/powerpoint/2010/main" val="25078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Conversion</a:t>
            </a:r>
          </a:p>
        </p:txBody>
      </p:sp>
      <p:sp>
        <p:nvSpPr>
          <p:cNvPr id="3" name="Content Placeholder 2"/>
          <p:cNvSpPr>
            <a:spLocks noGrp="1"/>
          </p:cNvSpPr>
          <p:nvPr>
            <p:ph idx="1"/>
          </p:nvPr>
        </p:nvSpPr>
        <p:spPr/>
        <p:txBody>
          <a:bodyPr/>
          <a:lstStyle/>
          <a:p>
            <a:r>
              <a:rPr lang="en-US" dirty="0"/>
              <a:t>Gas conversion kit</a:t>
            </a:r>
          </a:p>
          <a:p>
            <a:pPr lvl="1"/>
            <a:r>
              <a:rPr lang="en-US" sz="1600" dirty="0"/>
              <a:t>Instruction sheet</a:t>
            </a:r>
          </a:p>
          <a:p>
            <a:pPr lvl="1"/>
            <a:r>
              <a:rPr lang="en-US" sz="1600" dirty="0"/>
              <a:t>LP Gas manifold nozzles</a:t>
            </a:r>
          </a:p>
          <a:p>
            <a:pPr lvl="1"/>
            <a:r>
              <a:rPr lang="en-US" sz="1600" dirty="0"/>
              <a:t>Manifold gasket</a:t>
            </a:r>
          </a:p>
          <a:p>
            <a:pPr lvl="1"/>
            <a:r>
              <a:rPr lang="en-US" sz="1600" dirty="0"/>
              <a:t>Gas conversion label</a:t>
            </a:r>
          </a:p>
          <a:p>
            <a:r>
              <a:rPr lang="en-US" dirty="0"/>
              <a:t>QR Code is coming!</a:t>
            </a:r>
          </a:p>
          <a:p>
            <a:endParaRPr lang="en-US" dirty="0"/>
          </a:p>
          <a:p>
            <a:r>
              <a:rPr lang="en-US" u="sng" dirty="0">
                <a:hlinkClick r:id="rId2"/>
              </a:rPr>
              <a:t>https://vimeo.com/hotwateru/review/150950178/06bb8f8445</a:t>
            </a:r>
            <a:endParaRPr lang="en-US" dirty="0"/>
          </a:p>
          <a:p>
            <a:endParaRPr lang="en-US" dirty="0"/>
          </a:p>
        </p:txBody>
      </p:sp>
    </p:spTree>
    <p:extLst>
      <p:ext uri="{BB962C8B-B14F-4D97-AF65-F5344CB8AC3E}">
        <p14:creationId xmlns:p14="http://schemas.microsoft.com/office/powerpoint/2010/main" val="260726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551</Words>
  <Application>Microsoft Office PowerPoint</Application>
  <PresentationFormat>On-screen Show (4:3)</PresentationFormat>
  <Paragraphs>165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Simplicity Series</vt:lpstr>
      <vt:lpstr>Agenda</vt:lpstr>
      <vt:lpstr>Features &amp; Benefits</vt:lpstr>
      <vt:lpstr>Features &amp; Benefits</vt:lpstr>
      <vt:lpstr>Features &amp; Benefits</vt:lpstr>
      <vt:lpstr>Features &amp; Benefits</vt:lpstr>
      <vt:lpstr>Gas Conversion</vt:lpstr>
      <vt:lpstr>Gas Conversion</vt:lpstr>
      <vt:lpstr>Benefits of Gas Conversion</vt:lpstr>
      <vt:lpstr>APNC35 Venting System</vt:lpstr>
      <vt:lpstr>Venting is a “snap”</vt:lpstr>
      <vt:lpstr>APNC35 Venting</vt:lpstr>
      <vt:lpstr>Marketplace 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Ogan, Jeffrey (Jeff)</dc:creator>
  <cp:lastModifiedBy>Ogan, Jeffrey (Jeff)</cp:lastModifiedBy>
  <cp:revision>12</cp:revision>
  <dcterms:created xsi:type="dcterms:W3CDTF">2016-01-12T03:08:57Z</dcterms:created>
  <dcterms:modified xsi:type="dcterms:W3CDTF">2016-01-18T16:04:39Z</dcterms:modified>
</cp:coreProperties>
</file>